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6" r:id="rId2"/>
    <p:sldId id="256" r:id="rId3"/>
    <p:sldId id="281" r:id="rId4"/>
    <p:sldId id="294" r:id="rId5"/>
    <p:sldId id="296" r:id="rId6"/>
    <p:sldId id="295" r:id="rId7"/>
    <p:sldId id="299" r:id="rId8"/>
    <p:sldId id="280" r:id="rId9"/>
    <p:sldId id="301" r:id="rId10"/>
    <p:sldId id="262" r:id="rId11"/>
    <p:sldId id="277" r:id="rId12"/>
    <p:sldId id="278" r:id="rId13"/>
    <p:sldId id="279" r:id="rId14"/>
    <p:sldId id="302" r:id="rId15"/>
    <p:sldId id="304" r:id="rId16"/>
    <p:sldId id="263" r:id="rId17"/>
    <p:sldId id="297" r:id="rId18"/>
    <p:sldId id="265" r:id="rId19"/>
    <p:sldId id="266" r:id="rId20"/>
    <p:sldId id="270" r:id="rId21"/>
    <p:sldId id="271" r:id="rId22"/>
    <p:sldId id="273" r:id="rId23"/>
    <p:sldId id="303" r:id="rId24"/>
    <p:sldId id="283" r:id="rId25"/>
    <p:sldId id="268" r:id="rId26"/>
    <p:sldId id="269" r:id="rId27"/>
    <p:sldId id="285" r:id="rId28"/>
    <p:sldId id="287" r:id="rId29"/>
    <p:sldId id="288" r:id="rId30"/>
    <p:sldId id="289" r:id="rId31"/>
    <p:sldId id="290" r:id="rId32"/>
    <p:sldId id="291" r:id="rId33"/>
    <p:sldId id="298" r:id="rId34"/>
    <p:sldId id="292" r:id="rId35"/>
    <p:sldId id="300" r:id="rId36"/>
    <p:sldId id="29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E538"/>
    <a:srgbClr val="13CADD"/>
    <a:srgbClr val="099DE7"/>
    <a:srgbClr val="B8F6BB"/>
    <a:srgbClr val="B9F5E7"/>
    <a:srgbClr val="18B08C"/>
    <a:srgbClr val="1FE1B3"/>
    <a:srgbClr val="F7C547"/>
    <a:srgbClr val="E2E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42DA5-A64D-45BD-9BB0-152B76AF4AEE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A1E69-FE39-430B-A689-A41260591C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3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434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33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115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716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072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072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884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440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43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28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57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299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299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825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299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542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79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86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98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A1E69-FE39-430B-A689-A41260591C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073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9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14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4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77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01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7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80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5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86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08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94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CA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31A16-D29C-41E6-9D55-0EEADD667164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1A06-033C-4418-A821-34A0A043E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7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English</a:t>
            </a:r>
            <a:r>
              <a:rPr lang="cs-CZ" dirty="0" smtClean="0">
                <a:solidFill>
                  <a:schemeClr val="bg1"/>
                </a:solidFill>
              </a:rPr>
              <a:t> Odyssey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Tomáš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Hojgr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Letters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Consonants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B, </a:t>
            </a: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>
                <a:solidFill>
                  <a:schemeClr val="bg1"/>
                </a:solidFill>
              </a:rPr>
              <a:t>, D, F, </a:t>
            </a:r>
            <a:r>
              <a:rPr lang="pt-BR" dirty="0" smtClean="0">
                <a:solidFill>
                  <a:srgbClr val="FF0000"/>
                </a:solidFill>
              </a:rPr>
              <a:t>G</a:t>
            </a:r>
            <a:r>
              <a:rPr lang="pt-BR" dirty="0" smtClean="0">
                <a:solidFill>
                  <a:schemeClr val="bg1"/>
                </a:solidFill>
              </a:rPr>
              <a:t>, H, </a:t>
            </a:r>
            <a:r>
              <a:rPr lang="pt-BR" dirty="0" smtClean="0">
                <a:solidFill>
                  <a:srgbClr val="FF0000"/>
                </a:solidFill>
              </a:rPr>
              <a:t>J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K</a:t>
            </a:r>
            <a:r>
              <a:rPr lang="pt-BR" dirty="0" smtClean="0">
                <a:solidFill>
                  <a:schemeClr val="bg1"/>
                </a:solidFill>
              </a:rPr>
              <a:t>, L, M, N, P, Q, R, </a:t>
            </a: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>
                <a:solidFill>
                  <a:schemeClr val="bg1"/>
                </a:solidFill>
              </a:rPr>
              <a:t>, T, V, W, X</a:t>
            </a:r>
            <a:r>
              <a:rPr lang="cs-CZ" dirty="0" smtClean="0">
                <a:solidFill>
                  <a:schemeClr val="bg1"/>
                </a:solidFill>
              </a:rPr>
              <a:t>, Z</a:t>
            </a:r>
          </a:p>
          <a:p>
            <a:r>
              <a:rPr lang="cs-CZ" dirty="0">
                <a:solidFill>
                  <a:srgbClr val="FF0000"/>
                </a:solidFill>
              </a:rPr>
              <a:t>Y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Vowels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E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I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O</a:t>
            </a:r>
            <a:r>
              <a:rPr lang="pt-BR" dirty="0" smtClean="0">
                <a:solidFill>
                  <a:schemeClr val="bg1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U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26358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Consonants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act</a:t>
            </a:r>
            <a:r>
              <a:rPr lang="cs-CZ" dirty="0" smtClean="0">
                <a:solidFill>
                  <a:schemeClr val="bg1"/>
                </a:solidFill>
              </a:rPr>
              <a:t> 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Y - /j/</a:t>
            </a:r>
          </a:p>
          <a:p>
            <a:pPr lvl="1"/>
            <a:r>
              <a:rPr lang="cs-CZ" b="1" dirty="0" err="1" smtClean="0">
                <a:solidFill>
                  <a:schemeClr val="bg1"/>
                </a:solidFill>
              </a:rPr>
              <a:t>Y</a:t>
            </a:r>
            <a:r>
              <a:rPr lang="cs-CZ" dirty="0" err="1" smtClean="0">
                <a:solidFill>
                  <a:schemeClr val="bg1"/>
                </a:solidFill>
              </a:rPr>
              <a:t>ou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y</a:t>
            </a:r>
            <a:r>
              <a:rPr lang="cs-CZ" dirty="0" err="1" smtClean="0">
                <a:solidFill>
                  <a:schemeClr val="bg1"/>
                </a:solidFill>
              </a:rPr>
              <a:t>esterday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y</a:t>
            </a:r>
            <a:r>
              <a:rPr lang="cs-CZ" dirty="0" err="1" smtClean="0">
                <a:solidFill>
                  <a:schemeClr val="bg1"/>
                </a:solidFill>
              </a:rPr>
              <a:t>ear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J </a:t>
            </a:r>
            <a:r>
              <a:rPr lang="cs-CZ" dirty="0">
                <a:solidFill>
                  <a:schemeClr val="bg1"/>
                </a:solidFill>
              </a:rPr>
              <a:t>- /</a:t>
            </a:r>
            <a:r>
              <a:rPr lang="cs-CZ" dirty="0" err="1">
                <a:solidFill>
                  <a:schemeClr val="bg1"/>
                </a:solidFill>
              </a:rPr>
              <a:t>dʒ</a:t>
            </a:r>
            <a:r>
              <a:rPr lang="cs-CZ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cs-CZ" b="1" dirty="0" smtClean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ohn, </a:t>
            </a:r>
            <a:r>
              <a:rPr lang="cs-CZ" b="1" dirty="0" err="1">
                <a:solidFill>
                  <a:schemeClr val="bg1"/>
                </a:solidFill>
              </a:rPr>
              <a:t>j</a:t>
            </a:r>
            <a:r>
              <a:rPr lang="cs-CZ" dirty="0" err="1" smtClean="0">
                <a:solidFill>
                  <a:schemeClr val="bg1"/>
                </a:solidFill>
              </a:rPr>
              <a:t>ester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j</a:t>
            </a:r>
            <a:r>
              <a:rPr lang="cs-CZ" dirty="0" err="1" smtClean="0">
                <a:solidFill>
                  <a:schemeClr val="bg1"/>
                </a:solidFill>
              </a:rPr>
              <a:t>inx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b="1" dirty="0" err="1" smtClean="0">
                <a:solidFill>
                  <a:srgbClr val="FFFF00"/>
                </a:solidFill>
              </a:rPr>
              <a:t>J</a:t>
            </a:r>
            <a:r>
              <a:rPr lang="cs-CZ" dirty="0" err="1" smtClean="0">
                <a:solidFill>
                  <a:srgbClr val="FFFF00"/>
                </a:solidFill>
              </a:rPr>
              <a:t>entle</a:t>
            </a:r>
            <a:r>
              <a:rPr lang="cs-CZ" dirty="0" smtClean="0">
                <a:solidFill>
                  <a:srgbClr val="FFFF00"/>
                </a:solidFill>
              </a:rPr>
              <a:t>, </a:t>
            </a:r>
            <a:r>
              <a:rPr lang="cs-CZ" b="1" dirty="0" err="1" smtClean="0">
                <a:solidFill>
                  <a:srgbClr val="FFFF00"/>
                </a:solidFill>
              </a:rPr>
              <a:t>j</a:t>
            </a:r>
            <a:r>
              <a:rPr lang="cs-CZ" dirty="0" err="1" smtClean="0">
                <a:solidFill>
                  <a:srgbClr val="FFFF00"/>
                </a:solidFill>
              </a:rPr>
              <a:t>ems</a:t>
            </a:r>
            <a:r>
              <a:rPr lang="cs-CZ" dirty="0" smtClean="0">
                <a:solidFill>
                  <a:srgbClr val="FFFF00"/>
                </a:solidFill>
              </a:rPr>
              <a:t>, </a:t>
            </a:r>
            <a:r>
              <a:rPr lang="cs-CZ" b="1" dirty="0" err="1" smtClean="0">
                <a:solidFill>
                  <a:srgbClr val="FFFF00"/>
                </a:solidFill>
              </a:rPr>
              <a:t>j</a:t>
            </a:r>
            <a:r>
              <a:rPr lang="cs-CZ" dirty="0" err="1" smtClean="0">
                <a:solidFill>
                  <a:srgbClr val="FFFF00"/>
                </a:solidFill>
              </a:rPr>
              <a:t>erund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G </a:t>
            </a:r>
            <a:r>
              <a:rPr lang="cs-CZ" dirty="0">
                <a:solidFill>
                  <a:schemeClr val="bg1"/>
                </a:solidFill>
              </a:rPr>
              <a:t>- /ɡ/</a:t>
            </a:r>
          </a:p>
          <a:p>
            <a:pPr lvl="1"/>
            <a:r>
              <a:rPr lang="cs-CZ" b="1" dirty="0" err="1" smtClean="0">
                <a:solidFill>
                  <a:schemeClr val="bg1"/>
                </a:solidFill>
              </a:rPr>
              <a:t>G</a:t>
            </a:r>
            <a:r>
              <a:rPr lang="cs-CZ" dirty="0" err="1" smtClean="0">
                <a:solidFill>
                  <a:schemeClr val="bg1"/>
                </a:solidFill>
              </a:rPr>
              <a:t>rammar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g</a:t>
            </a:r>
            <a:r>
              <a:rPr lang="cs-CZ" dirty="0" err="1" smtClean="0">
                <a:solidFill>
                  <a:schemeClr val="bg1"/>
                </a:solidFill>
              </a:rPr>
              <a:t>reat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smtClean="0">
                <a:solidFill>
                  <a:schemeClr val="bg1"/>
                </a:solidFill>
              </a:rPr>
              <a:t>g</a:t>
            </a:r>
            <a:r>
              <a:rPr lang="cs-CZ" dirty="0" smtClean="0">
                <a:solidFill>
                  <a:schemeClr val="bg1"/>
                </a:solidFill>
              </a:rPr>
              <a:t>rand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24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Consonants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act</a:t>
            </a:r>
            <a:r>
              <a:rPr lang="cs-CZ" dirty="0" smtClean="0">
                <a:solidFill>
                  <a:schemeClr val="bg1"/>
                </a:solidFill>
              </a:rPr>
              <a:t> II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 - /s/</a:t>
            </a:r>
          </a:p>
          <a:p>
            <a:pPr lvl="1"/>
            <a:r>
              <a:rPr lang="cs-CZ" b="1" dirty="0" err="1">
                <a:solidFill>
                  <a:schemeClr val="bg1"/>
                </a:solidFill>
              </a:rPr>
              <a:t>S</a:t>
            </a:r>
            <a:r>
              <a:rPr lang="cs-CZ" dirty="0" err="1">
                <a:solidFill>
                  <a:schemeClr val="bg1"/>
                </a:solidFill>
              </a:rPr>
              <a:t>pear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b="1" dirty="0" err="1">
                <a:solidFill>
                  <a:schemeClr val="bg1"/>
                </a:solidFill>
              </a:rPr>
              <a:t>s</a:t>
            </a:r>
            <a:r>
              <a:rPr lang="cs-CZ" dirty="0" err="1">
                <a:solidFill>
                  <a:schemeClr val="bg1"/>
                </a:solidFill>
              </a:rPr>
              <a:t>tar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b="1" dirty="0" err="1">
                <a:solidFill>
                  <a:schemeClr val="bg1"/>
                </a:solidFill>
              </a:rPr>
              <a:t>s</a:t>
            </a:r>
            <a:r>
              <a:rPr lang="cs-CZ" dirty="0" err="1">
                <a:solidFill>
                  <a:schemeClr val="bg1"/>
                </a:solidFill>
              </a:rPr>
              <a:t>orry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 - /k/</a:t>
            </a:r>
          </a:p>
          <a:p>
            <a:pPr lvl="2"/>
            <a:r>
              <a:rPr lang="cs-CZ" sz="2800" b="1" dirty="0" err="1" smtClean="0">
                <a:solidFill>
                  <a:schemeClr val="bg1"/>
                </a:solidFill>
              </a:rPr>
              <a:t>or</a:t>
            </a:r>
            <a:endParaRPr lang="cs-CZ" sz="2800" b="1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C - /k/</a:t>
            </a:r>
          </a:p>
          <a:p>
            <a:pPr lvl="1"/>
            <a:r>
              <a:rPr lang="cs-CZ" b="1" dirty="0" err="1" smtClean="0">
                <a:solidFill>
                  <a:schemeClr val="bg1"/>
                </a:solidFill>
              </a:rPr>
              <a:t>K</a:t>
            </a:r>
            <a:r>
              <a:rPr lang="cs-CZ" dirty="0" err="1" smtClean="0">
                <a:solidFill>
                  <a:schemeClr val="bg1"/>
                </a:solidFill>
              </a:rPr>
              <a:t>ey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  <a:r>
              <a:rPr lang="cs-CZ" b="1" dirty="0" err="1" smtClean="0">
                <a:solidFill>
                  <a:schemeClr val="bg1"/>
                </a:solidFill>
              </a:rPr>
              <a:t>c</a:t>
            </a:r>
            <a:r>
              <a:rPr lang="cs-CZ" dirty="0" err="1" smtClean="0">
                <a:solidFill>
                  <a:schemeClr val="bg1"/>
                </a:solidFill>
              </a:rPr>
              <a:t>ey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smtClean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ambridge/</a:t>
            </a:r>
            <a:r>
              <a:rPr lang="cs-CZ" b="1" dirty="0" err="1" smtClean="0">
                <a:solidFill>
                  <a:schemeClr val="bg1"/>
                </a:solidFill>
              </a:rPr>
              <a:t>K</a:t>
            </a:r>
            <a:r>
              <a:rPr lang="cs-CZ" dirty="0" err="1" smtClean="0">
                <a:solidFill>
                  <a:schemeClr val="bg1"/>
                </a:solidFill>
              </a:rPr>
              <a:t>ambridge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c</a:t>
            </a:r>
            <a:r>
              <a:rPr lang="cs-CZ" dirty="0" err="1" smtClean="0">
                <a:solidFill>
                  <a:schemeClr val="bg1"/>
                </a:solidFill>
              </a:rPr>
              <a:t>ool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  <a:r>
              <a:rPr lang="cs-CZ" i="1" dirty="0" err="1" smtClean="0">
                <a:solidFill>
                  <a:schemeClr val="bg1"/>
                </a:solidFill>
              </a:rPr>
              <a:t>k</a:t>
            </a:r>
            <a:r>
              <a:rPr lang="cs-CZ" dirty="0" err="1" smtClean="0">
                <a:solidFill>
                  <a:schemeClr val="bg1"/>
                </a:solidFill>
              </a:rPr>
              <a:t>ool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6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Consonants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Final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act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Sh</a:t>
            </a:r>
            <a:r>
              <a:rPr lang="cs-CZ" dirty="0" smtClean="0">
                <a:solidFill>
                  <a:schemeClr val="bg1"/>
                </a:solidFill>
              </a:rPr>
              <a:t> - /ʃ/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Engli</a:t>
            </a:r>
            <a:r>
              <a:rPr lang="cs-CZ" b="1" dirty="0" err="1" smtClean="0">
                <a:solidFill>
                  <a:schemeClr val="bg1"/>
                </a:solidFill>
              </a:rPr>
              <a:t>sh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sh</a:t>
            </a:r>
            <a:r>
              <a:rPr lang="cs-CZ" dirty="0" err="1" smtClean="0">
                <a:solidFill>
                  <a:schemeClr val="bg1"/>
                </a:solidFill>
              </a:rPr>
              <a:t>ore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shatter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Ch - /</a:t>
            </a:r>
            <a:r>
              <a:rPr lang="cs-CZ" dirty="0" err="1" smtClean="0">
                <a:solidFill>
                  <a:schemeClr val="bg1"/>
                </a:solidFill>
              </a:rPr>
              <a:t>tʃ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cs-CZ" b="1" dirty="0" err="1" smtClean="0">
                <a:solidFill>
                  <a:schemeClr val="bg1"/>
                </a:solidFill>
              </a:rPr>
              <a:t>Ch</a:t>
            </a:r>
            <a:r>
              <a:rPr lang="cs-CZ" dirty="0" err="1" smtClean="0">
                <a:solidFill>
                  <a:schemeClr val="bg1"/>
                </a:solidFill>
              </a:rPr>
              <a:t>est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tea</a:t>
            </a:r>
            <a:r>
              <a:rPr lang="cs-CZ" b="1" dirty="0" err="1" smtClean="0">
                <a:solidFill>
                  <a:schemeClr val="bg1"/>
                </a:solidFill>
              </a:rPr>
              <a:t>ch</a:t>
            </a:r>
            <a:r>
              <a:rPr lang="cs-CZ" dirty="0" err="1" smtClean="0">
                <a:solidFill>
                  <a:schemeClr val="bg1"/>
                </a:solidFill>
              </a:rPr>
              <a:t>er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sear</a:t>
            </a:r>
            <a:r>
              <a:rPr lang="cs-CZ" b="1" dirty="0" err="1" smtClean="0">
                <a:solidFill>
                  <a:schemeClr val="bg1"/>
                </a:solidFill>
              </a:rPr>
              <a:t>ch</a:t>
            </a:r>
            <a:endParaRPr lang="cs-CZ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Status: </a:t>
            </a:r>
            <a:r>
              <a:rPr lang="cs-CZ" dirty="0" err="1" smtClean="0">
                <a:solidFill>
                  <a:srgbClr val="FFFF00"/>
                </a:solidFill>
              </a:rPr>
              <a:t>Win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2nd </a:t>
            </a:r>
            <a:r>
              <a:rPr lang="cs-CZ" dirty="0" err="1" smtClean="0">
                <a:solidFill>
                  <a:schemeClr val="bg1"/>
                </a:solidFill>
              </a:rPr>
              <a:t>Stand-Off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Vowels</a:t>
            </a:r>
            <a:r>
              <a:rPr lang="cs-CZ" dirty="0" smtClean="0">
                <a:solidFill>
                  <a:schemeClr val="bg1"/>
                </a:solidFill>
              </a:rPr>
              <a:t> as </a:t>
            </a:r>
            <a:r>
              <a:rPr lang="cs-CZ" dirty="0" err="1" smtClean="0">
                <a:solidFill>
                  <a:schemeClr val="bg1"/>
                </a:solidFill>
              </a:rPr>
              <a:t>sounds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859216" cy="470912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pol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ce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ee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u="sng" dirty="0">
                <a:solidFill>
                  <a:schemeClr val="bg1"/>
                </a:solidFill>
              </a:rPr>
              <a:t>ea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sill</a:t>
            </a:r>
            <a:r>
              <a:rPr lang="en-US" i="1" u="sng" dirty="0">
                <a:solidFill>
                  <a:schemeClr val="bg1"/>
                </a:solidFill>
              </a:rPr>
              <a:t>y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ɪ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s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k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ck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m</a:t>
            </a:r>
            <a:r>
              <a:rPr lang="en-US" i="1" u="sng" dirty="0">
                <a:solidFill>
                  <a:schemeClr val="bg1"/>
                </a:solidFill>
              </a:rPr>
              <a:t>y</a:t>
            </a:r>
            <a:r>
              <a:rPr lang="en-US" i="1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 and </a:t>
            </a:r>
            <a:r>
              <a:rPr lang="en-US" i="1" dirty="0">
                <a:solidFill>
                  <a:schemeClr val="bg1"/>
                </a:solidFill>
              </a:rPr>
              <a:t>b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tter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ɛ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u="sng" dirty="0">
                <a:solidFill>
                  <a:schemeClr val="bg1"/>
                </a:solidFill>
              </a:rPr>
              <a:t>e</a:t>
            </a:r>
            <a:r>
              <a:rPr lang="en-US" i="1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b</a:t>
            </a:r>
            <a:r>
              <a:rPr lang="en-US" i="1" u="sng" dirty="0">
                <a:solidFill>
                  <a:schemeClr val="bg1"/>
                </a:solidFill>
              </a:rPr>
              <a:t>e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l</a:t>
            </a:r>
            <a:r>
              <a:rPr lang="en-US" i="1" u="sng" dirty="0">
                <a:solidFill>
                  <a:schemeClr val="bg1"/>
                </a:solidFill>
              </a:rPr>
              <a:t>e</a:t>
            </a:r>
            <a:r>
              <a:rPr lang="en-US" i="1" dirty="0">
                <a:solidFill>
                  <a:schemeClr val="bg1"/>
                </a:solidFill>
              </a:rPr>
              <a:t>ss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l</a:t>
            </a:r>
            <a:r>
              <a:rPr lang="en-US" i="1" u="sng" dirty="0">
                <a:solidFill>
                  <a:schemeClr val="bg1"/>
                </a:solidFill>
              </a:rPr>
              <a:t>e</a:t>
            </a:r>
            <a:r>
              <a:rPr lang="en-US" i="1" dirty="0">
                <a:solidFill>
                  <a:schemeClr val="bg1"/>
                </a:solidFill>
              </a:rPr>
              <a:t>tter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æ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pple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m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tter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u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c</a:t>
            </a:r>
            <a:r>
              <a:rPr lang="en-US" i="1" u="sng" dirty="0">
                <a:solidFill>
                  <a:schemeClr val="bg1"/>
                </a:solidFill>
              </a:rPr>
              <a:t>oo</a:t>
            </a:r>
            <a:r>
              <a:rPr lang="en-US" i="1" dirty="0">
                <a:solidFill>
                  <a:schemeClr val="bg1"/>
                </a:solidFill>
              </a:rPr>
              <a:t>l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ne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s</a:t>
            </a:r>
            <a:r>
              <a:rPr lang="en-US" i="1" u="sng" dirty="0">
                <a:solidFill>
                  <a:schemeClr val="bg1"/>
                </a:solidFill>
              </a:rPr>
              <a:t>ou</a:t>
            </a:r>
            <a:r>
              <a:rPr lang="en-US" i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kung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i="1" dirty="0" err="1">
                <a:solidFill>
                  <a:schemeClr val="bg1"/>
                </a:solidFill>
              </a:rPr>
              <a:t>f</a:t>
            </a:r>
            <a:r>
              <a:rPr lang="en-US" i="1" u="sng" dirty="0" err="1">
                <a:solidFill>
                  <a:schemeClr val="bg1"/>
                </a:solidFill>
              </a:rPr>
              <a:t>u</a:t>
            </a:r>
            <a:r>
              <a:rPr lang="en-US" i="1" u="sng" dirty="0">
                <a:solidFill>
                  <a:schemeClr val="bg1"/>
                </a:solidFill>
              </a:rPr>
              <a:t>,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ʊ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c</a:t>
            </a:r>
            <a:r>
              <a:rPr lang="en-US" i="1" u="sng" dirty="0">
                <a:solidFill>
                  <a:schemeClr val="bg1"/>
                </a:solidFill>
              </a:rPr>
              <a:t>oo</a:t>
            </a:r>
            <a:r>
              <a:rPr lang="en-US" i="1" dirty="0">
                <a:solidFill>
                  <a:schemeClr val="bg1"/>
                </a:solidFill>
              </a:rPr>
              <a:t>k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sh</a:t>
            </a:r>
            <a:r>
              <a:rPr lang="en-US" i="1" u="sng" dirty="0">
                <a:solidFill>
                  <a:schemeClr val="bg1"/>
                </a:solidFill>
              </a:rPr>
              <a:t>ou</a:t>
            </a:r>
            <a:r>
              <a:rPr lang="en-US" i="1" dirty="0">
                <a:solidFill>
                  <a:schemeClr val="bg1"/>
                </a:solidFill>
              </a:rPr>
              <a:t>ld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p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dding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oo</a:t>
            </a:r>
            <a:r>
              <a:rPr lang="en-US" i="1" dirty="0">
                <a:solidFill>
                  <a:schemeClr val="bg1"/>
                </a:solidFill>
              </a:rPr>
              <a:t>t, r</a:t>
            </a:r>
            <a:r>
              <a:rPr lang="en-US" i="1" u="sng" dirty="0">
                <a:solidFill>
                  <a:schemeClr val="bg1"/>
                </a:solidFill>
              </a:rPr>
              <a:t>oo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ʌ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b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s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bl</a:t>
            </a:r>
            <a:r>
              <a:rPr lang="en-US" i="1" u="sng" dirty="0">
                <a:solidFill>
                  <a:schemeClr val="bg1"/>
                </a:solidFill>
              </a:rPr>
              <a:t>oo</a:t>
            </a:r>
            <a:r>
              <a:rPr lang="en-US" i="1" dirty="0">
                <a:solidFill>
                  <a:schemeClr val="bg1"/>
                </a:solidFill>
              </a:rPr>
              <a:t>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c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me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ə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kingd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ph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togr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phy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ph</a:t>
            </a:r>
            <a:r>
              <a:rPr lang="en-US" i="1" u="sng" dirty="0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los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phy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ketch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h</a:t>
            </a:r>
            <a:r>
              <a:rPr lang="en-US" i="1" u="sng" dirty="0">
                <a:solidFill>
                  <a:schemeClr val="bg1"/>
                </a:solidFill>
              </a:rPr>
              <a:t>u</a:t>
            </a:r>
            <a:r>
              <a:rPr lang="en-US" i="1" dirty="0">
                <a:solidFill>
                  <a:schemeClr val="bg1"/>
                </a:solidFill>
              </a:rPr>
              <a:t>ndred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ɚ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butt</a:t>
            </a:r>
            <a:r>
              <a:rPr lang="en-US" i="1" u="sng" dirty="0">
                <a:solidFill>
                  <a:schemeClr val="bg1"/>
                </a:solidFill>
              </a:rPr>
              <a:t>er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coll</a:t>
            </a:r>
            <a:r>
              <a:rPr lang="en-US" i="1" u="sng" dirty="0">
                <a:solidFill>
                  <a:schemeClr val="bg1"/>
                </a:solidFill>
              </a:rPr>
              <a:t>ar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flav</a:t>
            </a:r>
            <a:r>
              <a:rPr lang="en-US" i="1" u="sng" dirty="0">
                <a:solidFill>
                  <a:schemeClr val="bg1"/>
                </a:solidFill>
              </a:rPr>
              <a:t>or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ir</a:t>
            </a:r>
            <a:r>
              <a:rPr lang="en-US" i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b</a:t>
            </a:r>
            <a:r>
              <a:rPr lang="en-US" i="1" u="sng" dirty="0">
                <a:solidFill>
                  <a:schemeClr val="bg1"/>
                </a:solidFill>
              </a:rPr>
              <a:t>ur</a:t>
            </a:r>
            <a:r>
              <a:rPr lang="en-US" i="1" dirty="0">
                <a:solidFill>
                  <a:schemeClr val="bg1"/>
                </a:solidFill>
              </a:rPr>
              <a:t>st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ɔ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ll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ou</a:t>
            </a:r>
            <a:r>
              <a:rPr lang="en-US" i="1" dirty="0">
                <a:solidFill>
                  <a:schemeClr val="bg1"/>
                </a:solidFill>
              </a:rPr>
              <a:t>ght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h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, and </a:t>
            </a:r>
            <a:r>
              <a:rPr lang="en-US" i="1" dirty="0">
                <a:solidFill>
                  <a:schemeClr val="bg1"/>
                </a:solidFill>
              </a:rPr>
              <a:t>b</a:t>
            </a:r>
            <a:r>
              <a:rPr lang="en-US" i="1" u="sng" dirty="0">
                <a:solidFill>
                  <a:schemeClr val="bg1"/>
                </a:solidFill>
              </a:rPr>
              <a:t>o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chemeClr val="bg1"/>
                </a:solidFill>
              </a:rPr>
              <a:t>ɑ</a:t>
            </a:r>
            <a:r>
              <a:rPr lang="en-US" dirty="0">
                <a:solidFill>
                  <a:schemeClr val="bg1"/>
                </a:solidFill>
              </a:rPr>
              <a:t>/ as in </a:t>
            </a:r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ther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w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lk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rm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h</a:t>
            </a:r>
            <a:r>
              <a:rPr lang="en-US" i="1" u="sng" dirty="0">
                <a:solidFill>
                  <a:schemeClr val="bg1"/>
                </a:solidFill>
              </a:rPr>
              <a:t>ea</a:t>
            </a:r>
            <a:r>
              <a:rPr lang="en-US" i="1" dirty="0">
                <a:solidFill>
                  <a:schemeClr val="bg1"/>
                </a:solidFill>
              </a:rPr>
              <a:t>rt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w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dirty="0">
                <a:solidFill>
                  <a:schemeClr val="bg1"/>
                </a:solidFill>
              </a:rPr>
              <a:t>l</a:t>
            </a:r>
            <a:r>
              <a:rPr lang="en-US" i="1" u="sng" dirty="0">
                <a:solidFill>
                  <a:schemeClr val="bg1"/>
                </a:solidFill>
              </a:rPr>
              <a:t>a</a:t>
            </a:r>
            <a:r>
              <a:rPr lang="en-US" i="1" dirty="0">
                <a:solidFill>
                  <a:schemeClr val="bg1"/>
                </a:solidFill>
              </a:rPr>
              <a:t>ger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i="1" u="sng" dirty="0" smtClean="0">
                <a:solidFill>
                  <a:schemeClr val="bg1"/>
                </a:solidFill>
              </a:rPr>
              <a:t>e</a:t>
            </a:r>
            <a:r>
              <a:rPr lang="en-US" i="1" dirty="0" smtClean="0">
                <a:solidFill>
                  <a:schemeClr val="bg1"/>
                </a:solidFill>
              </a:rPr>
              <a:t>nvelope</a:t>
            </a:r>
            <a:endParaRPr lang="en-US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0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Process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changing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Analogy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Fundamentals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Pillar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syste</a:t>
            </a:r>
            <a:r>
              <a:rPr lang="cs-CZ" dirty="0" err="1">
                <a:solidFill>
                  <a:schemeClr val="bg1"/>
                </a:solidFill>
              </a:rPr>
              <a:t>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Queen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Excuse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Tea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Freedom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Guns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Oil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1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Reform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written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English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English</a:t>
            </a:r>
            <a:r>
              <a:rPr lang="cs-CZ" dirty="0" smtClean="0">
                <a:solidFill>
                  <a:schemeClr val="bg1"/>
                </a:solidFill>
              </a:rPr>
              <a:t> - /ˈ</a:t>
            </a:r>
            <a:r>
              <a:rPr lang="cs-CZ" dirty="0" err="1" smtClean="0">
                <a:solidFill>
                  <a:schemeClr val="bg1"/>
                </a:solidFill>
              </a:rPr>
              <a:t>ɪŋ.ɡlɪʃ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Englesh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Inglish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e – EN: /ɪ/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CZ: [i/y</a:t>
            </a:r>
            <a:r>
              <a:rPr lang="cs-CZ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4029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Christ - /</a:t>
            </a:r>
            <a:r>
              <a:rPr lang="cs-CZ" dirty="0" err="1" smtClean="0">
                <a:solidFill>
                  <a:schemeClr val="bg1"/>
                </a:solidFill>
              </a:rPr>
              <a:t>kraɪst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Chreist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Chriest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Chreyest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Chrayst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Chryst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I - /</a:t>
            </a:r>
            <a:r>
              <a:rPr lang="cs-CZ" dirty="0" err="1" smtClean="0">
                <a:solidFill>
                  <a:schemeClr val="bg1"/>
                </a:solidFill>
              </a:rPr>
              <a:t>aɪ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Ei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Ie</a:t>
            </a:r>
            <a:r>
              <a:rPr lang="cs-CZ" dirty="0" smtClean="0">
                <a:solidFill>
                  <a:schemeClr val="bg1"/>
                </a:solidFill>
              </a:rPr>
              <a:t> x (</a:t>
            </a:r>
            <a:r>
              <a:rPr lang="cs-CZ" dirty="0" err="1" smtClean="0">
                <a:solidFill>
                  <a:schemeClr val="bg1"/>
                </a:solidFill>
              </a:rPr>
              <a:t>Eye</a:t>
            </a:r>
            <a:r>
              <a:rPr lang="cs-CZ" dirty="0" smtClean="0">
                <a:solidFill>
                  <a:schemeClr val="bg1"/>
                </a:solidFill>
              </a:rPr>
              <a:t>) x </a:t>
            </a:r>
            <a:r>
              <a:rPr lang="cs-CZ" dirty="0" err="1" smtClean="0">
                <a:solidFill>
                  <a:schemeClr val="bg1"/>
                </a:solidFill>
              </a:rPr>
              <a:t>Ay</a:t>
            </a:r>
            <a:r>
              <a:rPr lang="cs-CZ" dirty="0" smtClean="0">
                <a:solidFill>
                  <a:schemeClr val="bg1"/>
                </a:solidFill>
              </a:rPr>
              <a:t> x 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 – EN: /</a:t>
            </a:r>
            <a:r>
              <a:rPr lang="cs-CZ" dirty="0" err="1" smtClean="0">
                <a:solidFill>
                  <a:schemeClr val="bg1"/>
                </a:solidFill>
              </a:rPr>
              <a:t>aɪ</a:t>
            </a:r>
            <a:r>
              <a:rPr lang="cs-CZ" dirty="0" smtClean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CZ: [</a:t>
            </a:r>
            <a:r>
              <a:rPr lang="cs-CZ" dirty="0" err="1" smtClean="0">
                <a:solidFill>
                  <a:schemeClr val="bg1"/>
                </a:solidFill>
              </a:rPr>
              <a:t>áj</a:t>
            </a:r>
            <a:r>
              <a:rPr lang="cs-CZ" dirty="0" smtClean="0">
                <a:solidFill>
                  <a:schemeClr val="bg1"/>
                </a:solidFill>
              </a:rPr>
              <a:t>]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Last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Analogy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Escape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- /</a:t>
            </a:r>
            <a:r>
              <a:rPr lang="cs-CZ" dirty="0" err="1">
                <a:solidFill>
                  <a:srgbClr val="FF0000"/>
                </a:solidFill>
              </a:rPr>
              <a:t>ɪˈskeɪp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Escape</a:t>
            </a:r>
            <a:r>
              <a:rPr lang="cs-CZ" dirty="0" smtClean="0">
                <a:solidFill>
                  <a:srgbClr val="FF0000"/>
                </a:solidFill>
              </a:rPr>
              <a:t> x </a:t>
            </a:r>
            <a:r>
              <a:rPr lang="cs-CZ" dirty="0" err="1" smtClean="0">
                <a:solidFill>
                  <a:srgbClr val="FF0000"/>
                </a:solidFill>
              </a:rPr>
              <a:t>Iscape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chemeClr val="bg1"/>
              </a:solidFill>
            </a:endParaRP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/ɪ/ - e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/</a:t>
            </a:r>
            <a:r>
              <a:rPr lang="cs-CZ" dirty="0" err="1" smtClean="0">
                <a:solidFill>
                  <a:schemeClr val="bg1"/>
                </a:solidFill>
              </a:rPr>
              <a:t>ai</a:t>
            </a:r>
            <a:r>
              <a:rPr lang="cs-CZ" dirty="0" smtClean="0">
                <a:solidFill>
                  <a:schemeClr val="bg1"/>
                </a:solidFill>
              </a:rPr>
              <a:t>/ - i</a:t>
            </a:r>
          </a:p>
        </p:txBody>
      </p:sp>
    </p:spTree>
    <p:extLst>
      <p:ext uri="{BB962C8B-B14F-4D97-AF65-F5344CB8AC3E}">
        <p14:creationId xmlns:p14="http://schemas.microsoft.com/office/powerpoint/2010/main" val="36346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Status: </a:t>
            </a:r>
            <a:r>
              <a:rPr lang="cs-CZ" dirty="0" err="1" smtClean="0">
                <a:solidFill>
                  <a:srgbClr val="FF0000"/>
                </a:solidFill>
              </a:rPr>
              <a:t>Lost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Defining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ones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worth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Frequency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practise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Corpus - </a:t>
            </a:r>
            <a:r>
              <a:rPr lang="en-US" dirty="0" smtClean="0">
                <a:solidFill>
                  <a:schemeClr val="bg1"/>
                </a:solidFill>
              </a:rPr>
              <a:t>a collection of written or spoken material stored on a computer and used to find out how language is used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Corpus -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frequency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distribution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Top 10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of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for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have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02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Proportional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system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Matrix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352928" cy="489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52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Key</a:t>
            </a:r>
            <a:r>
              <a:rPr lang="cs-CZ" dirty="0" smtClean="0">
                <a:solidFill>
                  <a:schemeClr val="bg1"/>
                </a:solidFill>
              </a:rPr>
              <a:t> to </a:t>
            </a:r>
            <a:r>
              <a:rPr lang="cs-CZ" dirty="0" err="1" smtClean="0">
                <a:solidFill>
                  <a:schemeClr val="bg1"/>
                </a:solidFill>
              </a:rPr>
              <a:t>Communication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0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"</a:t>
            </a:r>
            <a:r>
              <a:rPr lang="cs-CZ" dirty="0" err="1" smtClean="0">
                <a:solidFill>
                  <a:schemeClr val="bg1"/>
                </a:solidFill>
              </a:rPr>
              <a:t>Goodbuy</a:t>
            </a:r>
            <a:r>
              <a:rPr lang="cs-CZ" dirty="0" smtClean="0">
                <a:solidFill>
                  <a:schemeClr val="bg1"/>
                </a:solidFill>
              </a:rPr>
              <a:t>"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English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speaking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countries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4" descr="Image result for english speaking count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72364"/>
            <a:ext cx="8568953" cy="420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6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Parallel</a:t>
            </a:r>
            <a:r>
              <a:rPr lang="cs-CZ" dirty="0" smtClean="0">
                <a:solidFill>
                  <a:schemeClr val="bg1"/>
                </a:solidFill>
              </a:rPr>
              <a:t> paradox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Differentiation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English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Internet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Goals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Change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writing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system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Make </a:t>
            </a:r>
            <a:r>
              <a:rPr lang="cs-CZ" dirty="0" err="1" smtClean="0">
                <a:solidFill>
                  <a:schemeClr val="bg1"/>
                </a:solidFill>
              </a:rPr>
              <a:t>it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Working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Useful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Simple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Intuitive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Universal</a:t>
            </a:r>
          </a:p>
        </p:txBody>
      </p:sp>
    </p:spTree>
    <p:extLst>
      <p:ext uri="{BB962C8B-B14F-4D97-AF65-F5344CB8AC3E}">
        <p14:creationId xmlns:p14="http://schemas.microsoft.com/office/powerpoint/2010/main" val="360928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Status: </a:t>
            </a:r>
            <a:r>
              <a:rPr lang="cs-CZ" dirty="0" err="1" smtClean="0">
                <a:solidFill>
                  <a:srgbClr val="FF0000"/>
                </a:solidFill>
              </a:rPr>
              <a:t>Devastating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Loss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Ask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now</a:t>
            </a:r>
            <a:r>
              <a:rPr lang="cs-CZ" dirty="0" smtClean="0">
                <a:solidFill>
                  <a:schemeClr val="bg1"/>
                </a:solidFill>
              </a:rPr>
              <a:t>!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0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Goodbye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Brake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 err="1" smtClean="0">
                <a:solidFill>
                  <a:schemeClr val="bg1"/>
                </a:solidFill>
              </a:rPr>
              <a:t>break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S</a:t>
            </a:r>
            <a:r>
              <a:rPr lang="cs-CZ" dirty="0" err="1" smtClean="0">
                <a:solidFill>
                  <a:schemeClr val="bg1"/>
                </a:solidFill>
              </a:rPr>
              <a:t>ell</a:t>
            </a:r>
            <a:r>
              <a:rPr lang="cs-CZ" dirty="0" smtClean="0">
                <a:solidFill>
                  <a:schemeClr val="bg1"/>
                </a:solidFill>
              </a:rPr>
              <a:t> x </a:t>
            </a:r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ell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Declaration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W</a:t>
            </a:r>
            <a:r>
              <a:rPr lang="cs-CZ" dirty="0" err="1" smtClean="0">
                <a:solidFill>
                  <a:schemeClr val="bg1"/>
                </a:solidFill>
              </a:rPr>
              <a:t>ar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Goals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Change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writing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system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Make </a:t>
            </a:r>
            <a:r>
              <a:rPr lang="cs-CZ" dirty="0" err="1" smtClean="0">
                <a:solidFill>
                  <a:schemeClr val="bg1"/>
                </a:solidFill>
              </a:rPr>
              <a:t>it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Working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Useful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Simple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Intuitive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Universal</a:t>
            </a:r>
          </a:p>
        </p:txBody>
      </p:sp>
    </p:spTree>
    <p:extLst>
      <p:ext uri="{BB962C8B-B14F-4D97-AF65-F5344CB8AC3E}">
        <p14:creationId xmlns:p14="http://schemas.microsoft.com/office/powerpoint/2010/main" val="29233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1st </a:t>
            </a:r>
            <a:r>
              <a:rPr lang="cs-CZ" dirty="0" err="1" smtClean="0">
                <a:solidFill>
                  <a:schemeClr val="bg1"/>
                </a:solidFill>
              </a:rPr>
              <a:t>Stand-Off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417</Words>
  <Application>Microsoft Office PowerPoint</Application>
  <PresentationFormat>Předvádění na obrazovce (4:3)</PresentationFormat>
  <Paragraphs>154</Paragraphs>
  <Slides>36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Motiv systému Office</vt:lpstr>
      <vt:lpstr>English Odyssey</vt:lpstr>
      <vt:lpstr>Reform of written English</vt:lpstr>
      <vt:lpstr>"Goodbuy"</vt:lpstr>
      <vt:lpstr>Goodbye</vt:lpstr>
      <vt:lpstr>Brake x break</vt:lpstr>
      <vt:lpstr>Sell x cell</vt:lpstr>
      <vt:lpstr>Declaration of War</vt:lpstr>
      <vt:lpstr>Goals</vt:lpstr>
      <vt:lpstr>The 1st Stand-Off</vt:lpstr>
      <vt:lpstr>Letters</vt:lpstr>
      <vt:lpstr>Consonants, act I</vt:lpstr>
      <vt:lpstr>Consonants, act II</vt:lpstr>
      <vt:lpstr>Consonants, Final act</vt:lpstr>
      <vt:lpstr>Status: Win</vt:lpstr>
      <vt:lpstr>The 2nd Stand-Off</vt:lpstr>
      <vt:lpstr>Vowels as sounds</vt:lpstr>
      <vt:lpstr>Process of changing</vt:lpstr>
      <vt:lpstr>Analogy of Fundamentals</vt:lpstr>
      <vt:lpstr>Pillar system</vt:lpstr>
      <vt:lpstr>E</vt:lpstr>
      <vt:lpstr>I</vt:lpstr>
      <vt:lpstr>The Last of Analogy</vt:lpstr>
      <vt:lpstr>Status: Lost</vt:lpstr>
      <vt:lpstr>Defining ones worth</vt:lpstr>
      <vt:lpstr>Frequency practise</vt:lpstr>
      <vt:lpstr>Top 10</vt:lpstr>
      <vt:lpstr>Proportional system</vt:lpstr>
      <vt:lpstr>Matrix</vt:lpstr>
      <vt:lpstr>Key to Communication</vt:lpstr>
      <vt:lpstr>English speaking countries</vt:lpstr>
      <vt:lpstr>Parallel paradox</vt:lpstr>
      <vt:lpstr>Differentiation of English</vt:lpstr>
      <vt:lpstr>Internet</vt:lpstr>
      <vt:lpstr>Goals</vt:lpstr>
      <vt:lpstr>Status: Devastating Loss</vt:lpstr>
      <vt:lpstr>Ask me now!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Reformation of written English</dc:title>
  <dc:creator>Hojgr</dc:creator>
  <cp:lastModifiedBy>Marie Jiříčková</cp:lastModifiedBy>
  <cp:revision>41</cp:revision>
  <dcterms:created xsi:type="dcterms:W3CDTF">2020-02-22T19:04:40Z</dcterms:created>
  <dcterms:modified xsi:type="dcterms:W3CDTF">2020-03-09T07:06:00Z</dcterms:modified>
</cp:coreProperties>
</file>