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88" r:id="rId4"/>
  </p:sldMasterIdLst>
  <p:notesMasterIdLst>
    <p:notesMasterId r:id="rId18"/>
  </p:notesMasterIdLst>
  <p:handoutMasterIdLst>
    <p:handoutMasterId r:id="rId19"/>
  </p:handoutMasterIdLst>
  <p:sldIdLst>
    <p:sldId id="271" r:id="rId5"/>
    <p:sldId id="256" r:id="rId6"/>
    <p:sldId id="258" r:id="rId7"/>
    <p:sldId id="262" r:id="rId8"/>
    <p:sldId id="260" r:id="rId9"/>
    <p:sldId id="261" r:id="rId10"/>
    <p:sldId id="263" r:id="rId11"/>
    <p:sldId id="265" r:id="rId12"/>
    <p:sldId id="268" r:id="rId13"/>
    <p:sldId id="267" r:id="rId14"/>
    <p:sldId id="269" r:id="rId15"/>
    <p:sldId id="25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0A"/>
    <a:srgbClr val="B82962"/>
    <a:srgbClr val="8C2344"/>
    <a:srgbClr val="BC0FD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F8D3426-6789-42E3-A758-8D39DD3D69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B13553-C066-44D4-9093-7C12912780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8DC4E-0DFB-4355-B0D3-A431437C8233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EAE64A-4191-4B45-B50A-59F804B8DC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403A91-86E7-4EAD-A5B3-92E2A37E69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CB66F-23A3-4FF2-BE89-103D6CCEF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2530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DFAFB-1523-4F00-8059-26B947CB7AB5}" type="datetimeFigureOut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Upravte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179E0-48D5-47E5-832E-25E2B497034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361585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179E0-48D5-47E5-832E-25E2B497034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34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B0E882A-2821-4693-A2C3-67E6F2F3321F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728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B5889DF-3970-4DF2-9B69-3ACF2EC7B94C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3423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E36CE2-1B19-443D-9DE6-0BBC1B657CAF}" type="datetime1">
              <a:rPr lang="cs-CZ" noProof="0" smtClean="0"/>
              <a:t>09.03.2020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106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6402DA5-2844-4931-B479-FDE5FEF742AD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572986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E14CE18-734D-4203-9EC6-A69F559AA1A9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57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6402DA5-2844-4931-B479-FDE5FEF742AD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9400620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99A8D91-360C-451D-9409-1612E017A56F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5988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89589B6-5BD7-46D4-8BC4-ED48852AF800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9605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6402DA5-2844-4931-B479-FDE5FEF742AD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4970678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B68CE0-30E4-4C02-B9AB-83684CACFB2C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62888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1D74464-F219-4B7D-BC0D-841A1BB1E643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4637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D6402DA5-2844-4931-B479-FDE5FEF742AD}" type="datetime1">
              <a:rPr lang="cs-CZ" noProof="0" smtClean="0"/>
              <a:t>09.03.2020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4297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ilk_Road_(marketplace)" TargetMode="External"/><Relationship Id="rId13" Type="http://schemas.openxmlformats.org/officeDocument/2006/relationships/hyperlink" Target="https://blog.radware.com/wp-content/uploads/2019/02/darknet-960x656.jpeg" TargetMode="External"/><Relationship Id="rId3" Type="http://schemas.openxmlformats.org/officeDocument/2006/relationships/hyperlink" Target="https://susanspiritusgallery.com/wp-content/uploads/2014/06/MG_4884_pt2.jpg" TargetMode="External"/><Relationship Id="rId7" Type="http://schemas.openxmlformats.org/officeDocument/2006/relationships/hyperlink" Target="https://www.youtube.com/watch?v=mA8pNpPvrr0" TargetMode="External"/><Relationship Id="rId12" Type="http://schemas.openxmlformats.org/officeDocument/2006/relationships/hyperlink" Target="https://img3.exportersindia.com/product_images/bc-full/2019/11/6502979/onion-1573118652-5144933.jpe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.onion" TargetMode="External"/><Relationship Id="rId11" Type="http://schemas.openxmlformats.org/officeDocument/2006/relationships/hyperlink" Target="https://previews.123rf.com/images/cookelma/cookelma1303/cookelma130300003/18232008-background-heads-red-onions.jpg" TargetMode="External"/><Relationship Id="rId5" Type="http://schemas.openxmlformats.org/officeDocument/2006/relationships/hyperlink" Target="https://en.wikipedia.org/wiki/Darknet" TargetMode="External"/><Relationship Id="rId15" Type="http://schemas.openxmlformats.org/officeDocument/2006/relationships/hyperlink" Target="https://d1yjjnpx0p53s8.cloudfront.net/styles/logo-thumbnail/s3/032018/untitled-1_568.png?uvrqhyWHJ2UbDjcsYeZSZ7lsnMIKGzR_&amp;itok=4IG-OEAQ" TargetMode="External"/><Relationship Id="rId10" Type="http://schemas.openxmlformats.org/officeDocument/2006/relationships/hyperlink" Target="https://cdn.inquisitr.com/wp-content/uploads/2020/01/Spider-web-625x302.jpg" TargetMode="External"/><Relationship Id="rId4" Type="http://schemas.openxmlformats.org/officeDocument/2006/relationships/hyperlink" Target="https://en.wikipedia.org/wiki/Dark_web#Content" TargetMode="External"/><Relationship Id="rId9" Type="http://schemas.openxmlformats.org/officeDocument/2006/relationships/hyperlink" Target="https://en.wikipedia.org/wiki/Deep_web" TargetMode="External"/><Relationship Id="rId14" Type="http://schemas.openxmlformats.org/officeDocument/2006/relationships/hyperlink" Target="https://images.unsplash.com/photo-1547761661-0a723e5b3b4d?ixlib=rb-1.2.1&amp;ixid=eyJhcHBfaWQiOjEyMDd9&amp;w=1000&amp;q=80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9E08541-580A-4310-8A79-87B780ECF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41D10D-F73C-4308-B90E-272600E3E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5000"/>
          </a:blip>
          <a:srcRect t="15730"/>
          <a:stretch/>
        </p:blipFill>
        <p:spPr>
          <a:xfrm>
            <a:off x="20" y="3809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093F5ED-1988-4911-8F0A-D9576528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B713E5-6A5F-48A6-B574-5057FAA07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659310"/>
            <a:ext cx="9872871" cy="343669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sz="9600" dirty="0"/>
              <a:t>4 %</a:t>
            </a:r>
          </a:p>
        </p:txBody>
      </p:sp>
    </p:spTree>
    <p:extLst>
      <p:ext uri="{BB962C8B-B14F-4D97-AF65-F5344CB8AC3E}">
        <p14:creationId xmlns:p14="http://schemas.microsoft.com/office/powerpoint/2010/main" val="1582949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9F39014-83E0-465D-98FC-AA41BFE88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-438150" y="0"/>
            <a:ext cx="13277850" cy="74687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0C7704-7D68-4C16-8EA9-2E13DDE0C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D3E9B3-7525-4204-B9EF-23B25B88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375" y="1619250"/>
            <a:ext cx="9875520" cy="1356360"/>
          </a:xfrm>
        </p:spPr>
        <p:txBody>
          <a:bodyPr>
            <a:normAutofit/>
          </a:bodyPr>
          <a:lstStyle/>
          <a:p>
            <a:r>
              <a:rPr lang="cs-CZ" sz="6000" b="1" dirty="0" err="1"/>
              <a:t>However</a:t>
            </a:r>
            <a:r>
              <a:rPr lang="cs-CZ" sz="6000" b="1" dirty="0"/>
              <a:t>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B82D4C-2E2C-4D27-8682-DCB296ED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375" y="2779395"/>
            <a:ext cx="9872871" cy="4038600"/>
          </a:xfrm>
        </p:spPr>
        <p:txBody>
          <a:bodyPr>
            <a:normAutofit/>
          </a:bodyPr>
          <a:lstStyle/>
          <a:p>
            <a:r>
              <a:rPr lang="cs-CZ" sz="3200" dirty="0"/>
              <a:t>A </a:t>
            </a:r>
            <a:r>
              <a:rPr lang="cs-CZ" sz="3200" dirty="0" err="1"/>
              <a:t>safe</a:t>
            </a:r>
            <a:r>
              <a:rPr lang="cs-CZ" sz="3200" dirty="0"/>
              <a:t> </a:t>
            </a:r>
            <a:r>
              <a:rPr lang="cs-CZ" sz="3200" dirty="0" err="1"/>
              <a:t>haven</a:t>
            </a:r>
            <a:r>
              <a:rPr lang="cs-CZ" sz="3200" dirty="0"/>
              <a:t>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dissidents</a:t>
            </a:r>
            <a:endParaRPr lang="cs-CZ" sz="3200" dirty="0"/>
          </a:p>
          <a:p>
            <a:r>
              <a:rPr lang="cs-CZ" sz="3200" dirty="0"/>
              <a:t>Free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censorship</a:t>
            </a:r>
            <a:endParaRPr lang="cs-CZ" sz="3200" dirty="0"/>
          </a:p>
          <a:p>
            <a:r>
              <a:rPr lang="cs-CZ" sz="3200" dirty="0" err="1"/>
              <a:t>Vital</a:t>
            </a:r>
            <a:r>
              <a:rPr lang="cs-CZ" sz="3200" dirty="0"/>
              <a:t>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journalism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99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7F6B88B-04C7-473D-B2C3-717261ABA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37" b="258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79B66A-95BB-4E0A-A2F0-ED5747D49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2D0753-CB4E-4261-9E9F-10008C6E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461" y="308960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cs-CZ" sz="1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discussion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part -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529476-7A4F-40E7-9B7B-43753F4EF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701290"/>
            <a:ext cx="9872871" cy="4038600"/>
          </a:xfrm>
        </p:spPr>
        <p:txBody>
          <a:bodyPr>
            <a:normAutofit/>
          </a:bodyPr>
          <a:lstStyle/>
          <a:p>
            <a:pPr algn="ctr"/>
            <a:r>
              <a:rPr lang="cs-CZ" sz="6600" b="1" dirty="0">
                <a:solidFill>
                  <a:schemeClr val="bg1"/>
                </a:solidFill>
                <a:latin typeface="+mj-lt"/>
              </a:rPr>
              <a:t>A </a:t>
            </a:r>
            <a:r>
              <a:rPr lang="cs-CZ" sz="6600" b="1" dirty="0" err="1">
                <a:solidFill>
                  <a:schemeClr val="bg1"/>
                </a:solidFill>
                <a:latin typeface="+mj-lt"/>
              </a:rPr>
              <a:t>threat</a:t>
            </a:r>
            <a:r>
              <a:rPr lang="cs-CZ" sz="6600" b="1" dirty="0">
                <a:solidFill>
                  <a:schemeClr val="bg1"/>
                </a:solidFill>
                <a:latin typeface="+mj-lt"/>
              </a:rPr>
              <a:t> to humanity?</a:t>
            </a:r>
          </a:p>
        </p:txBody>
      </p:sp>
    </p:spTree>
    <p:extLst>
      <p:ext uri="{BB962C8B-B14F-4D97-AF65-F5344CB8AC3E}">
        <p14:creationId xmlns:p14="http://schemas.microsoft.com/office/powerpoint/2010/main" val="1431322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2A9E048-8B69-4D37-B10A-5A86047BB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79B66A-95BB-4E0A-A2F0-ED5747D49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3CE98E-7BDD-446E-9109-D94210AB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1" y="701040"/>
            <a:ext cx="9875520" cy="1356360"/>
          </a:xfrm>
        </p:spPr>
        <p:txBody>
          <a:bodyPr>
            <a:normAutofit/>
          </a:bodyPr>
          <a:lstStyle/>
          <a:p>
            <a:r>
              <a:rPr lang="cs-CZ" sz="6000" b="1" dirty="0" err="1">
                <a:solidFill>
                  <a:schemeClr val="bg1"/>
                </a:solidFill>
              </a:rPr>
              <a:t>Sources</a:t>
            </a:r>
            <a:endParaRPr lang="cs-CZ" sz="6000" b="1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0C1211-7E34-4CB8-ADCB-D442A5A44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>
            <a:normAutofit fontScale="62500" lnSpcReduction="20000"/>
          </a:bodyPr>
          <a:lstStyle/>
          <a:p>
            <a:r>
              <a:rPr lang="cs-CZ" sz="1100" dirty="0" err="1">
                <a:solidFill>
                  <a:schemeClr val="bg1"/>
                </a:solidFill>
              </a:rPr>
              <a:t>Iceberg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with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Yellow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Sky</a:t>
            </a:r>
            <a:r>
              <a:rPr lang="cs-CZ" sz="1100" dirty="0">
                <a:solidFill>
                  <a:schemeClr val="bg1"/>
                </a:solidFill>
              </a:rPr>
              <a:t> by Camille </a:t>
            </a:r>
            <a:r>
              <a:rPr lang="cs-CZ" sz="1100" dirty="0" err="1">
                <a:solidFill>
                  <a:schemeClr val="bg1"/>
                </a:solidFill>
              </a:rPr>
              <a:t>Seaman</a:t>
            </a:r>
            <a:r>
              <a:rPr lang="cs-CZ" sz="1100" dirty="0">
                <a:solidFill>
                  <a:schemeClr val="bg1"/>
                </a:solidFill>
              </a:rPr>
              <a:t>. In: </a:t>
            </a:r>
            <a:r>
              <a:rPr lang="cs-CZ" sz="1100" i="1" dirty="0">
                <a:solidFill>
                  <a:schemeClr val="bg1"/>
                </a:solidFill>
              </a:rPr>
              <a:t>Susan Spiritus </a:t>
            </a:r>
            <a:r>
              <a:rPr lang="cs-CZ" sz="1100" i="1" dirty="0" err="1">
                <a:solidFill>
                  <a:schemeClr val="bg1"/>
                </a:solidFill>
              </a:rPr>
              <a:t>Gallery</a:t>
            </a:r>
            <a:r>
              <a:rPr lang="cs-CZ" sz="1100" dirty="0">
                <a:solidFill>
                  <a:schemeClr val="bg1"/>
                </a:solidFill>
              </a:rPr>
              <a:t> [online]. </a:t>
            </a:r>
            <a:r>
              <a:rPr lang="cs-CZ" sz="1100" dirty="0" err="1">
                <a:solidFill>
                  <a:schemeClr val="bg1"/>
                </a:solidFill>
              </a:rPr>
              <a:t>Irvine</a:t>
            </a:r>
            <a:r>
              <a:rPr lang="cs-CZ" sz="1100" dirty="0">
                <a:solidFill>
                  <a:schemeClr val="bg1"/>
                </a:solidFill>
              </a:rPr>
              <a:t>: Susan Spiritus </a:t>
            </a:r>
            <a:r>
              <a:rPr lang="cs-CZ" sz="1100" dirty="0" err="1">
                <a:solidFill>
                  <a:schemeClr val="bg1"/>
                </a:solidFill>
              </a:rPr>
              <a:t>Gallery</a:t>
            </a:r>
            <a:r>
              <a:rPr lang="cs-CZ" sz="1100" dirty="0">
                <a:solidFill>
                  <a:schemeClr val="bg1"/>
                </a:solidFill>
              </a:rPr>
              <a:t>, 2010 [cit. 2020-02-13]. Dostupné z: </a:t>
            </a:r>
            <a:r>
              <a:rPr lang="cs-CZ" sz="1100" dirty="0">
                <a:solidFill>
                  <a:schemeClr val="bg1"/>
                </a:solidFill>
                <a:hlinkClick r:id="rId3"/>
              </a:rPr>
              <a:t>https://susanspiritusgallery.com/wp-content/uploads/2014/06/MG_4884_pt2.jpg</a:t>
            </a:r>
            <a:endParaRPr lang="cs-CZ" sz="1100" dirty="0">
              <a:solidFill>
                <a:schemeClr val="bg1"/>
              </a:solidFill>
            </a:endParaRPr>
          </a:p>
          <a:p>
            <a:r>
              <a:rPr lang="cs-CZ" sz="1100" dirty="0">
                <a:hlinkClick r:id="rId4"/>
              </a:rPr>
              <a:t>https://en.wikipedia.org/wiki/Dark_web#Content</a:t>
            </a:r>
            <a:endParaRPr lang="cs-CZ" sz="1100" dirty="0"/>
          </a:p>
          <a:p>
            <a:r>
              <a:rPr lang="cs-CZ" sz="1100" dirty="0">
                <a:hlinkClick r:id="rId5"/>
              </a:rPr>
              <a:t>https://en.wikipedia.org/wiki/Darknet</a:t>
            </a:r>
            <a:endParaRPr lang="cs-CZ" sz="1100" dirty="0"/>
          </a:p>
          <a:p>
            <a:r>
              <a:rPr lang="cs-CZ" sz="1100" dirty="0">
                <a:hlinkClick r:id="rId6"/>
              </a:rPr>
              <a:t>https://en.wikipedia.org/wiki/.onion</a:t>
            </a:r>
            <a:endParaRPr lang="cs-CZ" sz="1100" dirty="0"/>
          </a:p>
          <a:p>
            <a:r>
              <a:rPr lang="cs-CZ" sz="1100" dirty="0">
                <a:hlinkClick r:id="rId7"/>
              </a:rPr>
              <a:t>https://www.youtube.com/watch?v=mA8pNpPvrr0</a:t>
            </a:r>
            <a:endParaRPr lang="cs-CZ" sz="1100" dirty="0"/>
          </a:p>
          <a:p>
            <a:r>
              <a:rPr lang="cs-CZ" sz="1100" dirty="0">
                <a:hlinkClick r:id="rId8"/>
              </a:rPr>
              <a:t>https://en.wikipedia.org/wiki/</a:t>
            </a:r>
            <a:r>
              <a:rPr lang="cs-CZ" sz="1100" dirty="0" err="1">
                <a:hlinkClick r:id="rId8"/>
              </a:rPr>
              <a:t>Silk_Road</a:t>
            </a:r>
            <a:r>
              <a:rPr lang="cs-CZ" sz="1100" dirty="0">
                <a:hlinkClick r:id="rId8"/>
              </a:rPr>
              <a:t>_(</a:t>
            </a:r>
            <a:r>
              <a:rPr lang="cs-CZ" sz="1100" dirty="0" err="1">
                <a:hlinkClick r:id="rId8"/>
              </a:rPr>
              <a:t>marketplace</a:t>
            </a:r>
            <a:r>
              <a:rPr lang="cs-CZ" sz="1100" dirty="0">
                <a:hlinkClick r:id="rId8"/>
              </a:rPr>
              <a:t>)</a:t>
            </a:r>
            <a:endParaRPr lang="cs-CZ" sz="1100" dirty="0"/>
          </a:p>
          <a:p>
            <a:r>
              <a:rPr lang="cs-CZ" sz="1100" dirty="0">
                <a:hlinkClick r:id="rId9"/>
              </a:rPr>
              <a:t>https://en.wikipedia.org/wiki/Deep_web</a:t>
            </a:r>
            <a:endParaRPr lang="cs-CZ" sz="1100" dirty="0"/>
          </a:p>
          <a:p>
            <a:r>
              <a:rPr lang="cs-CZ" sz="1100" dirty="0">
                <a:solidFill>
                  <a:schemeClr val="bg1"/>
                </a:solidFill>
                <a:hlinkClick r:id="rId10"/>
              </a:rPr>
              <a:t>https://cdn.inquisitr.com/wp-content/uploads/2020/01/Spider-web-625x302.jpg</a:t>
            </a:r>
            <a:endParaRPr lang="cs-CZ" sz="1100" dirty="0">
              <a:solidFill>
                <a:schemeClr val="bg1"/>
              </a:solidFill>
            </a:endParaRPr>
          </a:p>
          <a:p>
            <a:r>
              <a:rPr lang="cs-CZ" sz="1100" dirty="0">
                <a:solidFill>
                  <a:schemeClr val="bg1"/>
                </a:solidFill>
                <a:hlinkClick r:id="rId11"/>
              </a:rPr>
              <a:t>https://previews.123rf.com/images/cookelma/cookelma1303/cookelma130300003/18232008-background-heads-red-onions.jpg</a:t>
            </a:r>
            <a:endParaRPr lang="cs-CZ" sz="1100" dirty="0">
              <a:solidFill>
                <a:schemeClr val="bg1"/>
              </a:solidFill>
            </a:endParaRPr>
          </a:p>
          <a:p>
            <a:r>
              <a:rPr lang="cs-CZ" sz="1100" dirty="0">
                <a:solidFill>
                  <a:schemeClr val="bg1"/>
                </a:solidFill>
                <a:hlinkClick r:id="rId12"/>
              </a:rPr>
              <a:t>https://img3.exportersindia.com/product_images/bc-full/2019/11/6502979/onion-1573118652-5144933.jpeg</a:t>
            </a:r>
            <a:endParaRPr lang="cs-CZ" sz="1100" dirty="0">
              <a:solidFill>
                <a:schemeClr val="bg1"/>
              </a:solidFill>
            </a:endParaRPr>
          </a:p>
          <a:p>
            <a:r>
              <a:rPr lang="cs-CZ" sz="1300" dirty="0">
                <a:solidFill>
                  <a:schemeClr val="bg1"/>
                </a:solidFill>
                <a:hlinkClick r:id="rId13"/>
              </a:rPr>
              <a:t>https://blog.radware.com/wp-content/uploads/2019/02/darknet-960x656.jpeg</a:t>
            </a:r>
            <a:endParaRPr lang="cs-CZ" sz="1300" dirty="0">
              <a:solidFill>
                <a:schemeClr val="bg1"/>
              </a:solidFill>
            </a:endParaRPr>
          </a:p>
          <a:p>
            <a:r>
              <a:rPr lang="cs-CZ" sz="1300" dirty="0">
                <a:solidFill>
                  <a:schemeClr val="bg1"/>
                </a:solidFill>
                <a:hlinkClick r:id="rId14"/>
              </a:rPr>
              <a:t>https://images.unsplash.com/photo-1547761661-0a723e5b3b4d?ixlib=rb-1.2.1&amp;ixid=eyJhcHBfaWQiOjEyMDd9&amp;w=1000&amp;q=80</a:t>
            </a:r>
            <a:endParaRPr lang="cs-CZ" sz="1300" dirty="0">
              <a:solidFill>
                <a:schemeClr val="bg1"/>
              </a:solidFill>
            </a:endParaRPr>
          </a:p>
          <a:p>
            <a:r>
              <a:rPr lang="cs-CZ" sz="1400" dirty="0">
                <a:solidFill>
                  <a:schemeClr val="bg1"/>
                </a:solidFill>
                <a:hlinkClick r:id="rId15"/>
              </a:rPr>
              <a:t>https://d1yjjnpx0p53s8.cloudfront.net/styles/logo-thumbnail/s3/032018/untitled-1_568.png?uvrqhyWHJ2UbDjcsYeZSZ7lsnMIKGzR_&amp;itok=4IG-OEAQ</a:t>
            </a:r>
            <a:endParaRPr lang="cs-CZ" sz="1400" dirty="0">
              <a:solidFill>
                <a:schemeClr val="bg1"/>
              </a:solidFill>
            </a:endParaRPr>
          </a:p>
          <a:p>
            <a:endParaRPr lang="cs-CZ" sz="1400" dirty="0">
              <a:solidFill>
                <a:schemeClr val="bg1"/>
              </a:solidFill>
            </a:endParaRPr>
          </a:p>
          <a:p>
            <a:r>
              <a:rPr lang="cs-CZ" u="sng" dirty="0">
                <a:solidFill>
                  <a:schemeClr val="bg1"/>
                </a:solidFill>
              </a:rPr>
              <a:t/>
            </a:r>
            <a:br>
              <a:rPr lang="cs-CZ" u="sng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57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15786B-EDF9-4D06-86F8-138A81A377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AF4C44-C3B3-4BE9-B858-3F83253B5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14FCD7-4475-4DE4-BCF9-F3032ECA5C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7FF1E4C-D566-475F-B007-60FAF049E9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1F9211-DC1A-4A01-870C-1159D4D4D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/>
          <a:stretch/>
        </p:blipFill>
        <p:spPr>
          <a:xfrm>
            <a:off x="-2540" y="12700"/>
            <a:ext cx="1219200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97FFF764-AB78-48EB-8C33-4C2E7AA5C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1027092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THANK YOU FOR YOUR ATTENTION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13A89F9-A96B-47D8-A6C4-C78CFA75F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9530" y="4014350"/>
            <a:ext cx="8767860" cy="13881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Stay safe, my friends!</a:t>
            </a:r>
            <a:r>
              <a:rPr lang="cs-CZ" sz="2000" dirty="0"/>
              <a:t> ;)</a:t>
            </a:r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953096-A3F1-47C2-9797-EA816B73C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23D9F7-A4C4-4CB2-B868-FECC353DE5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3946594"/>
            <a:ext cx="64008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447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B4284C7-5925-4337-99DB-48D5B2610E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5A5F06-D2CC-4C57-95EF-97119012F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D3B8AD-84EA-4D9A-9CAE-F61EC99BE8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38400" y="5597106"/>
            <a:ext cx="731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319750"/>
          </a:xfrm>
        </p:spPr>
        <p:txBody>
          <a:bodyPr rtlCol="0">
            <a:normAutofit/>
          </a:bodyPr>
          <a:lstStyle/>
          <a:p>
            <a:pPr rtl="0"/>
            <a:r>
              <a:rPr lang="cs-CZ" sz="6000" cap="none" dirty="0">
                <a:solidFill>
                  <a:schemeClr val="bg1"/>
                </a:solidFill>
              </a:rPr>
              <a:t>DEEP WEB/DARK WEB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734266"/>
            <a:ext cx="8767860" cy="442859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cs-CZ" sz="2800" dirty="0">
                <a:solidFill>
                  <a:schemeClr val="bg1"/>
                </a:solidFill>
              </a:rPr>
              <a:t>A </a:t>
            </a:r>
            <a:r>
              <a:rPr lang="cs-CZ" sz="2800" dirty="0" err="1">
                <a:solidFill>
                  <a:schemeClr val="bg1"/>
                </a:solidFill>
              </a:rPr>
              <a:t>threat</a:t>
            </a:r>
            <a:r>
              <a:rPr lang="cs-CZ" sz="2800" dirty="0">
                <a:solidFill>
                  <a:schemeClr val="bg1"/>
                </a:solidFill>
              </a:rPr>
              <a:t> to humanity?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BAA350-D52D-498F-92C6-A28B693A7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37" r="1" b="929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A0C26C8-6954-4C3B-9F8B-DD3196E98225}"/>
              </a:ext>
            </a:extLst>
          </p:cNvPr>
          <p:cNvSpPr txBox="1"/>
          <p:nvPr/>
        </p:nvSpPr>
        <p:spPr>
          <a:xfrm>
            <a:off x="9753600" y="282856"/>
            <a:ext cx="299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Lucie Kozelková</a:t>
            </a:r>
            <a:r>
              <a:rPr lang="cs-CZ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1.</a:t>
            </a:r>
            <a:r>
              <a:rPr lang="cs-CZ" dirty="0">
                <a:solidFill>
                  <a:schemeClr val="bg1"/>
                </a:solidFill>
              </a:rPr>
              <a:t>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90954-45E8-44FD-BFEB-A53E7FF3BB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8875" y="2751137"/>
            <a:ext cx="9874250" cy="1355725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 err="1"/>
              <a:t>You</a:t>
            </a:r>
            <a:r>
              <a:rPr lang="cs-CZ" sz="4800" b="1" dirty="0"/>
              <a:t> use </a:t>
            </a:r>
            <a:r>
              <a:rPr lang="cs-CZ" sz="4800" b="1" dirty="0" err="1"/>
              <a:t>it</a:t>
            </a:r>
            <a:r>
              <a:rPr lang="cs-CZ" sz="4800" b="1" dirty="0"/>
              <a:t> </a:t>
            </a:r>
            <a:r>
              <a:rPr lang="cs-CZ" sz="4800" b="1" dirty="0" err="1"/>
              <a:t>every</a:t>
            </a:r>
            <a:r>
              <a:rPr lang="cs-CZ" sz="4800" b="1" dirty="0"/>
              <a:t> </a:t>
            </a:r>
            <a:r>
              <a:rPr lang="cs-CZ" sz="4800" b="1" dirty="0" err="1"/>
              <a:t>day</a:t>
            </a:r>
            <a:r>
              <a:rPr lang="cs-CZ" sz="4800" b="1" dirty="0"/>
              <a:t>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C4AAED-42C3-4B55-800A-4C733E92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68" y="438536"/>
            <a:ext cx="2501997" cy="25019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DF2766A-9BBB-4EC8-9720-EAEC4565A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287" y="747065"/>
            <a:ext cx="1688838" cy="168883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9B8E954-793D-4604-A064-1465DFDF6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17" y="4583129"/>
            <a:ext cx="4196896" cy="8477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C1F92EB-037E-4352-BD41-AEE816EDC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154" y="3862097"/>
            <a:ext cx="4282019" cy="22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9E08541-580A-4310-8A79-87B780ECF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5EDE909-1508-497C-9E81-BD4B51D67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5000"/>
          </a:blip>
          <a:srcRect b="15730"/>
          <a:stretch/>
        </p:blipFill>
        <p:spPr>
          <a:xfrm>
            <a:off x="20" y="3809"/>
            <a:ext cx="12191980" cy="6858000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D9DB2D5B-E45E-4055-AC34-0D72DE88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6DF214BE-7E24-4765-9B46-14377B72B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365" y="1965960"/>
            <a:ext cx="46699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5400" b="1" dirty="0"/>
              <a:t>DEEP WEB</a:t>
            </a:r>
          </a:p>
          <a:p>
            <a:pPr marL="45720" indent="0">
              <a:buNone/>
            </a:pPr>
            <a:r>
              <a:rPr lang="cs-CZ" sz="2800" dirty="0"/>
              <a:t>= a part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Internet not </a:t>
            </a:r>
            <a:r>
              <a:rPr lang="cs-CZ" sz="2800" dirty="0" err="1"/>
              <a:t>accessible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normal</a:t>
            </a:r>
            <a:r>
              <a:rPr lang="cs-CZ" sz="2800" dirty="0"/>
              <a:t> </a:t>
            </a:r>
            <a:r>
              <a:rPr lang="cs-CZ" sz="2800" dirty="0" err="1"/>
              <a:t>search</a:t>
            </a:r>
            <a:r>
              <a:rPr lang="cs-CZ" sz="2800" dirty="0"/>
              <a:t> </a:t>
            </a:r>
            <a:r>
              <a:rPr lang="cs-CZ" sz="2800" dirty="0" err="1"/>
              <a:t>engines</a:t>
            </a:r>
            <a:r>
              <a:rPr lang="cs-CZ" sz="2800" dirty="0"/>
              <a:t> (ex. Google)</a:t>
            </a:r>
          </a:p>
          <a:p>
            <a:r>
              <a:rPr lang="cs-CZ" sz="2800" dirty="0" err="1"/>
              <a:t>protected</a:t>
            </a:r>
            <a:r>
              <a:rPr lang="cs-CZ" sz="2800" dirty="0"/>
              <a:t> by a </a:t>
            </a:r>
            <a:r>
              <a:rPr lang="cs-CZ" sz="2800" dirty="0" err="1"/>
              <a:t>password</a:t>
            </a:r>
            <a:endParaRPr lang="cs-CZ"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C389811-54CB-466C-A783-040636686BFF}"/>
              </a:ext>
            </a:extLst>
          </p:cNvPr>
          <p:cNvSpPr txBox="1"/>
          <p:nvPr/>
        </p:nvSpPr>
        <p:spPr>
          <a:xfrm>
            <a:off x="6348549" y="2663413"/>
            <a:ext cx="4669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/>
              <a:t>DARK WEB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2D0143C-85B3-403E-BC2E-C0BB23A19D14}"/>
              </a:ext>
            </a:extLst>
          </p:cNvPr>
          <p:cNvSpPr txBox="1"/>
          <p:nvPr/>
        </p:nvSpPr>
        <p:spPr>
          <a:xfrm>
            <a:off x="6377908" y="3586743"/>
            <a:ext cx="43667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= a part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Internet </a:t>
            </a:r>
            <a:r>
              <a:rPr lang="cs-CZ" sz="2800" dirty="0" err="1"/>
              <a:t>accessible</a:t>
            </a:r>
            <a:r>
              <a:rPr lang="cs-CZ" sz="2800" dirty="0"/>
              <a:t> </a:t>
            </a:r>
            <a:r>
              <a:rPr lang="cs-CZ" sz="2800" dirty="0" err="1"/>
              <a:t>only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special</a:t>
            </a:r>
            <a:r>
              <a:rPr lang="cs-CZ" sz="2800" dirty="0"/>
              <a:t>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a part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deep</a:t>
            </a:r>
            <a:r>
              <a:rPr lang="cs-CZ" sz="2800" dirty="0"/>
              <a:t> web</a:t>
            </a:r>
          </a:p>
        </p:txBody>
      </p:sp>
    </p:spTree>
    <p:extLst>
      <p:ext uri="{BB962C8B-B14F-4D97-AF65-F5344CB8AC3E}">
        <p14:creationId xmlns:p14="http://schemas.microsoft.com/office/powerpoint/2010/main" val="2283730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313EE-15C5-4C6D-B382-E2B200B1D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9F44FA-7132-436D-BA5D-B88A4C344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ACAD34-8FB5-4F64-A19C-E145D24898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24046B7-CC9F-446E-97B6-40A84C3A9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8AD203-3E05-4F5B-8CF9-AE1336BB658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F6D1973-BDFE-472F-AA67-FC068EA4B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277" y="609600"/>
            <a:ext cx="5897205" cy="56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1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29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8595C6F7-2AC2-44B8-A548-47C8D88C6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477603"/>
            <a:ext cx="6858000" cy="1356360"/>
          </a:xfrm>
        </p:spPr>
        <p:txBody>
          <a:bodyPr>
            <a:normAutofit/>
          </a:bodyPr>
          <a:lstStyle/>
          <a:p>
            <a:r>
              <a:rPr lang="cs-CZ" sz="6000" b="1" dirty="0" err="1"/>
              <a:t>How</a:t>
            </a:r>
            <a:r>
              <a:rPr lang="cs-CZ" sz="6000" b="1" dirty="0"/>
              <a:t> </a:t>
            </a:r>
            <a:r>
              <a:rPr lang="cs-CZ" sz="6000" b="1" dirty="0" err="1"/>
              <a:t>does</a:t>
            </a:r>
            <a:r>
              <a:rPr lang="cs-CZ" sz="6000" b="1" dirty="0"/>
              <a:t> </a:t>
            </a:r>
            <a:r>
              <a:rPr lang="cs-CZ" sz="6000" b="1" dirty="0" err="1"/>
              <a:t>it</a:t>
            </a:r>
            <a:r>
              <a:rPr lang="cs-CZ" sz="6000" b="1" dirty="0"/>
              <a:t> </a:t>
            </a:r>
            <a:r>
              <a:rPr lang="cs-CZ" sz="6000" b="1" dirty="0" err="1"/>
              <a:t>work</a:t>
            </a:r>
            <a:r>
              <a:rPr lang="cs-CZ" sz="6000" b="1" dirty="0"/>
              <a:t>?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FA26181F-4E7F-43A6-91B0-150D83A55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583179"/>
            <a:ext cx="6858000" cy="4038600"/>
          </a:xfrm>
        </p:spPr>
        <p:txBody>
          <a:bodyPr>
            <a:normAutofit/>
          </a:bodyPr>
          <a:lstStyle/>
          <a:p>
            <a:r>
              <a:rPr lang="cs-CZ" sz="3200" dirty="0" err="1"/>
              <a:t>Runs</a:t>
            </a:r>
            <a:r>
              <a:rPr lang="cs-CZ" sz="3200" dirty="0"/>
              <a:t> on </a:t>
            </a:r>
            <a:r>
              <a:rPr lang="cs-CZ" sz="3200" dirty="0" err="1"/>
              <a:t>darknets</a:t>
            </a:r>
            <a:endParaRPr lang="cs-CZ" sz="3200" dirty="0"/>
          </a:p>
          <a:p>
            <a:r>
              <a:rPr lang="cs-CZ" sz="3200" dirty="0"/>
              <a:t>TOR – </a:t>
            </a:r>
            <a:r>
              <a:rPr lang="cs-CZ" sz="3200" dirty="0" err="1"/>
              <a:t>onion</a:t>
            </a:r>
            <a:r>
              <a:rPr lang="cs-CZ" sz="3200" dirty="0"/>
              <a:t> </a:t>
            </a:r>
            <a:r>
              <a:rPr lang="cs-CZ" sz="3200" dirty="0" err="1"/>
              <a:t>routing</a:t>
            </a:r>
            <a:endParaRPr lang="cs-CZ" sz="3200" dirty="0"/>
          </a:p>
          <a:p>
            <a:r>
              <a:rPr lang="cs-CZ" sz="3200" dirty="0"/>
              <a:t>Anonymity</a:t>
            </a:r>
          </a:p>
          <a:p>
            <a:r>
              <a:rPr lang="cs-CZ" sz="3200" dirty="0" err="1"/>
              <a:t>Founded</a:t>
            </a:r>
            <a:r>
              <a:rPr lang="cs-CZ" sz="3200" dirty="0"/>
              <a:t> and </a:t>
            </a:r>
            <a:r>
              <a:rPr lang="cs-CZ" sz="3200" dirty="0" err="1"/>
              <a:t>still</a:t>
            </a:r>
            <a:r>
              <a:rPr lang="cs-CZ" sz="3200" dirty="0"/>
              <a:t> </a:t>
            </a:r>
            <a:r>
              <a:rPr lang="cs-CZ" sz="3200" dirty="0" err="1"/>
              <a:t>funded</a:t>
            </a:r>
            <a:r>
              <a:rPr lang="cs-CZ" sz="3200" dirty="0"/>
              <a:t> by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government</a:t>
            </a:r>
            <a:endParaRPr lang="cs-CZ" sz="3200" dirty="0"/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EC0EDC1-20AA-4EAA-8D3F-7BE903FC7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2" r="33917" b="-2"/>
          <a:stretch/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2537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D92FE6B-AC3B-4662-9642-7CB7A23AE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" b="149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79B66A-95BB-4E0A-A2F0-ED5747D49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30F283-68FA-479B-8A41-F45D3782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558F9F-C9C1-4C7F-BD8D-3712AF6DE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953" y="2701290"/>
            <a:ext cx="9872871" cy="4038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sz="6600" dirty="0">
                <a:solidFill>
                  <a:schemeClr val="bg1"/>
                </a:solidFill>
              </a:rPr>
              <a:t>Hiddenwiki7wiyzr</a:t>
            </a:r>
            <a:r>
              <a:rPr lang="cs-CZ" sz="6600" dirty="0">
                <a:solidFill>
                  <a:srgbClr val="BC0FDF"/>
                </a:solidFill>
              </a:rPr>
              <a:t>.onion</a:t>
            </a:r>
          </a:p>
        </p:txBody>
      </p:sp>
    </p:spTree>
    <p:extLst>
      <p:ext uri="{BB962C8B-B14F-4D97-AF65-F5344CB8AC3E}">
        <p14:creationId xmlns:p14="http://schemas.microsoft.com/office/powerpoint/2010/main" val="229988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FBE9B179-4473-436F-B9E7-608C8CB4D0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258AA2-A834-41EC-8A31-E699753CC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8578" b="71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73AD53-9A63-4E7B-8B72-F24655BA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1" y="1122784"/>
            <a:ext cx="9875520" cy="1356360"/>
          </a:xfrm>
        </p:spPr>
        <p:txBody>
          <a:bodyPr>
            <a:normAutofit/>
          </a:bodyPr>
          <a:lstStyle/>
          <a:p>
            <a:r>
              <a:rPr lang="cs-CZ" sz="6000" b="1" dirty="0" err="1">
                <a:solidFill>
                  <a:schemeClr val="bg1"/>
                </a:solidFill>
              </a:rPr>
              <a:t>What</a:t>
            </a:r>
            <a:r>
              <a:rPr lang="cs-CZ" sz="6000" b="1" dirty="0">
                <a:solidFill>
                  <a:schemeClr val="bg1"/>
                </a:solidFill>
              </a:rPr>
              <a:t> </a:t>
            </a:r>
            <a:r>
              <a:rPr lang="cs-CZ" sz="6000" b="1" dirty="0" err="1">
                <a:solidFill>
                  <a:schemeClr val="bg1"/>
                </a:solidFill>
              </a:rPr>
              <a:t>can</a:t>
            </a:r>
            <a:r>
              <a:rPr lang="cs-CZ" sz="6000" b="1" dirty="0">
                <a:solidFill>
                  <a:schemeClr val="bg1"/>
                </a:solidFill>
              </a:rPr>
              <a:t> </a:t>
            </a:r>
            <a:r>
              <a:rPr lang="cs-CZ" sz="6000" b="1" dirty="0" err="1">
                <a:solidFill>
                  <a:schemeClr val="bg1"/>
                </a:solidFill>
              </a:rPr>
              <a:t>you</a:t>
            </a:r>
            <a:r>
              <a:rPr lang="cs-CZ" sz="6000" b="1" dirty="0">
                <a:solidFill>
                  <a:schemeClr val="bg1"/>
                </a:solidFill>
              </a:rPr>
              <a:t> </a:t>
            </a:r>
            <a:r>
              <a:rPr lang="cs-CZ" sz="6000" b="1" dirty="0" err="1">
                <a:solidFill>
                  <a:schemeClr val="bg1"/>
                </a:solidFill>
              </a:rPr>
              <a:t>find</a:t>
            </a:r>
            <a:r>
              <a:rPr lang="cs-CZ" sz="6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0BDA9F-36D3-43F3-9B44-2CB894932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31720"/>
            <a:ext cx="9872871" cy="4038600"/>
          </a:xfrm>
        </p:spPr>
        <p:txBody>
          <a:bodyPr>
            <a:norm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Mostly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darknet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markets</a:t>
            </a:r>
            <a:endParaRPr lang="cs-CZ" sz="3200" dirty="0">
              <a:solidFill>
                <a:schemeClr val="bg1"/>
              </a:solidFill>
            </a:endParaRPr>
          </a:p>
          <a:p>
            <a:r>
              <a:rPr lang="cs-CZ" sz="3200" dirty="0" err="1">
                <a:solidFill>
                  <a:schemeClr val="bg1"/>
                </a:solidFill>
              </a:rPr>
              <a:t>Guns</a:t>
            </a:r>
            <a:r>
              <a:rPr lang="cs-CZ" sz="3200" dirty="0">
                <a:solidFill>
                  <a:schemeClr val="bg1"/>
                </a:solidFill>
              </a:rPr>
              <a:t>, </a:t>
            </a:r>
            <a:r>
              <a:rPr lang="cs-CZ" sz="3200" dirty="0" err="1">
                <a:solidFill>
                  <a:schemeClr val="bg1"/>
                </a:solidFill>
              </a:rPr>
              <a:t>drugs</a:t>
            </a:r>
            <a:r>
              <a:rPr lang="cs-CZ" sz="3200" dirty="0">
                <a:solidFill>
                  <a:schemeClr val="bg1"/>
                </a:solidFill>
              </a:rPr>
              <a:t>, </a:t>
            </a:r>
            <a:r>
              <a:rPr lang="cs-CZ" sz="3200" dirty="0" err="1">
                <a:solidFill>
                  <a:schemeClr val="bg1"/>
                </a:solidFill>
              </a:rPr>
              <a:t>other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services</a:t>
            </a:r>
            <a:r>
              <a:rPr lang="cs-CZ" sz="3200" dirty="0">
                <a:solidFill>
                  <a:schemeClr val="bg1"/>
                </a:solidFill>
              </a:rPr>
              <a:t> (</a:t>
            </a:r>
            <a:r>
              <a:rPr lang="cs-CZ" sz="3200" dirty="0" err="1">
                <a:solidFill>
                  <a:schemeClr val="bg1"/>
                </a:solidFill>
              </a:rPr>
              <a:t>hitmen</a:t>
            </a:r>
            <a:r>
              <a:rPr lang="cs-CZ" sz="3200" dirty="0">
                <a:solidFill>
                  <a:schemeClr val="bg1"/>
                </a:solidFill>
              </a:rPr>
              <a:t>)</a:t>
            </a:r>
          </a:p>
          <a:p>
            <a:r>
              <a:rPr lang="cs-CZ" sz="3200" dirty="0" err="1">
                <a:solidFill>
                  <a:schemeClr val="bg1"/>
                </a:solidFill>
              </a:rPr>
              <a:t>File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sharing</a:t>
            </a:r>
            <a:r>
              <a:rPr lang="cs-CZ" sz="3200" dirty="0">
                <a:solidFill>
                  <a:schemeClr val="bg1"/>
                </a:solidFill>
              </a:rPr>
              <a:t> (</a:t>
            </a:r>
            <a:r>
              <a:rPr lang="cs-CZ" sz="3200" dirty="0" err="1">
                <a:solidFill>
                  <a:schemeClr val="bg1"/>
                </a:solidFill>
              </a:rPr>
              <a:t>personal</a:t>
            </a:r>
            <a:r>
              <a:rPr lang="cs-CZ" sz="3200" dirty="0">
                <a:solidFill>
                  <a:schemeClr val="bg1"/>
                </a:solidFill>
              </a:rPr>
              <a:t> data)</a:t>
            </a:r>
          </a:p>
          <a:p>
            <a:r>
              <a:rPr lang="cs-CZ" sz="3200" dirty="0" err="1">
                <a:solidFill>
                  <a:schemeClr val="bg1"/>
                </a:solidFill>
              </a:rPr>
              <a:t>Whistleblowers</a:t>
            </a:r>
            <a:r>
              <a:rPr lang="cs-CZ" sz="3200" dirty="0">
                <a:solidFill>
                  <a:schemeClr val="bg1"/>
                </a:solidFill>
              </a:rPr>
              <a:t> and </a:t>
            </a:r>
            <a:r>
              <a:rPr lang="cs-CZ" sz="3200" dirty="0" err="1">
                <a:solidFill>
                  <a:schemeClr val="bg1"/>
                </a:solidFill>
              </a:rPr>
              <a:t>news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leaks</a:t>
            </a:r>
            <a:endParaRPr lang="cs-CZ" sz="3200" dirty="0">
              <a:solidFill>
                <a:schemeClr val="bg1"/>
              </a:solidFill>
            </a:endParaRPr>
          </a:p>
          <a:p>
            <a:r>
              <a:rPr lang="cs-CZ" sz="3200" dirty="0" err="1">
                <a:solidFill>
                  <a:schemeClr val="bg1"/>
                </a:solidFill>
              </a:rPr>
              <a:t>Information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dropping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services</a:t>
            </a:r>
            <a:endParaRPr lang="cs-CZ" sz="3200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2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6871DE-7DB7-45EA-8936-25841399D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72DB83-E1E7-4B58-A45F-258BE0AB3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649" y="2486024"/>
            <a:ext cx="9872871" cy="3762375"/>
          </a:xfrm>
        </p:spPr>
        <p:txBody>
          <a:bodyPr>
            <a:normAutofit/>
          </a:bodyPr>
          <a:lstStyle/>
          <a:p>
            <a:r>
              <a:rPr lang="cs-CZ" sz="3200" dirty="0" err="1"/>
              <a:t>Drugs</a:t>
            </a:r>
            <a:r>
              <a:rPr lang="cs-CZ" sz="3200" dirty="0"/>
              <a:t>, </a:t>
            </a:r>
            <a:r>
              <a:rPr lang="cs-CZ" sz="3200" dirty="0" err="1"/>
              <a:t>guns</a:t>
            </a:r>
            <a:r>
              <a:rPr lang="cs-CZ" sz="3200" dirty="0"/>
              <a:t>, </a:t>
            </a:r>
            <a:r>
              <a:rPr lang="cs-CZ" sz="3200" dirty="0" err="1"/>
              <a:t>counterfeit</a:t>
            </a:r>
            <a:r>
              <a:rPr lang="cs-CZ" sz="3200" dirty="0"/>
              <a:t> </a:t>
            </a:r>
            <a:r>
              <a:rPr lang="cs-CZ" sz="3200" dirty="0" err="1"/>
              <a:t>money</a:t>
            </a:r>
            <a:endParaRPr lang="cs-CZ" sz="3200" dirty="0"/>
          </a:p>
          <a:p>
            <a:r>
              <a:rPr lang="cs-CZ" sz="3200" dirty="0" err="1"/>
              <a:t>Creator</a:t>
            </a:r>
            <a:r>
              <a:rPr lang="cs-CZ" sz="3200" dirty="0"/>
              <a:t> </a:t>
            </a:r>
            <a:r>
              <a:rPr lang="cs-CZ" sz="3200" dirty="0" err="1"/>
              <a:t>got</a:t>
            </a:r>
            <a:r>
              <a:rPr lang="cs-CZ" sz="3200" dirty="0"/>
              <a:t> 2 </a:t>
            </a:r>
            <a:r>
              <a:rPr lang="cs-CZ" sz="3200" dirty="0" err="1"/>
              <a:t>life</a:t>
            </a:r>
            <a:r>
              <a:rPr lang="cs-CZ" sz="3200" dirty="0"/>
              <a:t> </a:t>
            </a:r>
            <a:r>
              <a:rPr lang="cs-CZ" sz="3200" dirty="0" err="1"/>
              <a:t>sentences</a:t>
            </a:r>
            <a:endParaRPr lang="cs-CZ" sz="3200" dirty="0"/>
          </a:p>
          <a:p>
            <a:r>
              <a:rPr lang="cs-CZ" sz="3200" dirty="0"/>
              <a:t>2011 – 2013</a:t>
            </a:r>
          </a:p>
          <a:p>
            <a:r>
              <a:rPr lang="cs-CZ" sz="3200" dirty="0"/>
              <a:t>9.5 </a:t>
            </a:r>
            <a:r>
              <a:rPr lang="cs-CZ" sz="3200" dirty="0" err="1"/>
              <a:t>million</a:t>
            </a:r>
            <a:r>
              <a:rPr lang="cs-CZ" sz="3200" dirty="0"/>
              <a:t> Bitcoin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3C54DF-63E3-4C70-8420-CF8727999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797601"/>
            <a:ext cx="5495925" cy="162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02003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Vlastní 3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000000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65EBD3-98B5-4FD2-8FAF-5D4022A9F7F4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16c05727-aa75-4e4a-9b5f-8a80a1165891"/>
    <ds:schemaRef ds:uri="http://purl.org/dc/dcmitype/"/>
    <ds:schemaRef ds:uri="71af3243-3dd4-4a8d-8c0d-dd76da1f02a5"/>
    <ds:schemaRef ds:uri="http://purl.org/dc/terms/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Širokoúhlá obrazovka</PresentationFormat>
  <Paragraphs>52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Corbel</vt:lpstr>
      <vt:lpstr>Leelawadee</vt:lpstr>
      <vt:lpstr>Základ</vt:lpstr>
      <vt:lpstr>Prezentace aplikace PowerPoint</vt:lpstr>
      <vt:lpstr>DEEP WEB/DARK WEB</vt:lpstr>
      <vt:lpstr>You use it every day.</vt:lpstr>
      <vt:lpstr>Prezentace aplikace PowerPoint</vt:lpstr>
      <vt:lpstr>Prezentace aplikace PowerPoint</vt:lpstr>
      <vt:lpstr>How does it work?</vt:lpstr>
      <vt:lpstr>Prezentace aplikace PowerPoint</vt:lpstr>
      <vt:lpstr>What can you find?</vt:lpstr>
      <vt:lpstr>Prezentace aplikace PowerPoint</vt:lpstr>
      <vt:lpstr>However…</vt:lpstr>
      <vt:lpstr>- the discussion part -</vt:lpstr>
      <vt:lpstr>Sources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2020-03-03T17:51:32Z</dcterms:created>
  <dcterms:modified xsi:type="dcterms:W3CDTF">2020-03-09T07:07:57Z</dcterms:modified>
</cp:coreProperties>
</file>